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Pacifico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ylan Hutchin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5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4.xml"/><Relationship Id="rId21" Type="http://schemas.openxmlformats.org/officeDocument/2006/relationships/font" Target="fonts/Robo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4-09T07:16:13.257">
    <p:pos x="6000" y="0"/>
    <p:text>Andreas slide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ee0e23f9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ee0e23f9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edf61e80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edf61e80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edf61e80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edf61e80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c51903cc8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cc51903cc8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edf61e8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edf61e8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edf61e80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edf61e80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edf61e80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edf61e80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c51903cc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c51903cc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edf61e80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edf61e80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edf61e80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edf61e80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edf61e80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edf61e80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edf61e80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edf61e80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jp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gif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0.jpg"/><Relationship Id="rId5" Type="http://schemas.openxmlformats.org/officeDocument/2006/relationships/image" Target="../media/image12.jp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852725" y="434588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GCC ASCEND Team Spring 2021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4852725" y="2162849"/>
            <a:ext cx="4045200" cy="24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27">
                <a:solidFill>
                  <a:srgbClr val="FFFFFF"/>
                </a:solidFill>
              </a:rPr>
              <a:t>Andrea Maya</a:t>
            </a:r>
            <a:endParaRPr sz="2127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27">
                <a:solidFill>
                  <a:srgbClr val="FFFFFF"/>
                </a:solidFill>
              </a:rPr>
              <a:t>Ricardo Ontiveros</a:t>
            </a:r>
            <a:endParaRPr sz="2127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27">
                <a:solidFill>
                  <a:srgbClr val="FFFFFF"/>
                </a:solidFill>
              </a:rPr>
              <a:t>Dylan Hutchins</a:t>
            </a:r>
            <a:endParaRPr sz="2127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27">
                <a:solidFill>
                  <a:srgbClr val="FFFFFF"/>
                </a:solidFill>
              </a:rPr>
              <a:t>Mentor: Dr. Tim Frank</a:t>
            </a:r>
            <a:endParaRPr sz="2127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127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127">
              <a:solidFill>
                <a:srgbClr val="FFFFFF"/>
              </a:solidFill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22682" r="26687" t="0"/>
          <a:stretch/>
        </p:blipFill>
        <p:spPr>
          <a:xfrm>
            <a:off x="0" y="0"/>
            <a:ext cx="46297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6525"/>
            <a:ext cx="1712905" cy="14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9625" y="108462"/>
            <a:ext cx="1112376" cy="138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7263" y="3719798"/>
            <a:ext cx="1657074" cy="138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975" y="3779712"/>
            <a:ext cx="971021" cy="12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362200" y="185025"/>
            <a:ext cx="3952500" cy="59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44" u="sng"/>
              <a:t>7.4 Li-Ion Battery</a:t>
            </a: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6357450" y="1560400"/>
            <a:ext cx="27015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Fully charged Lithium Ion battery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Used to power all sensors + camera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Experienced linear decline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Lowest voltage: 6.94 V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00" y="1375175"/>
            <a:ext cx="6027450" cy="301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460950" y="16819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Runcam 2</a:t>
            </a:r>
            <a:endParaRPr u="sng"/>
          </a:p>
        </p:txBody>
      </p:sp>
      <p:sp>
        <p:nvSpPr>
          <p:cNvPr id="176" name="Google Shape;176;p23"/>
          <p:cNvSpPr txBox="1"/>
          <p:nvPr/>
        </p:nvSpPr>
        <p:spPr>
          <a:xfrm>
            <a:off x="460950" y="1284850"/>
            <a:ext cx="3357900" cy="3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Setup:</a:t>
            </a:r>
            <a:endParaRPr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Connected and controlled by the Arduino Uno by USB cable. Held in place by clamps with on button pushed down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Records for 17 minutes per clip and saves onto SD card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Ascend time: 86 mins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175" y="1677088"/>
            <a:ext cx="4961650" cy="27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0" l="0" r="0" t="25755"/>
          <a:stretch/>
        </p:blipFill>
        <p:spPr>
          <a:xfrm>
            <a:off x="7676000" y="276275"/>
            <a:ext cx="1265950" cy="9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ctrTitle"/>
          </p:nvPr>
        </p:nvSpPr>
        <p:spPr>
          <a:xfrm>
            <a:off x="460950" y="1207550"/>
            <a:ext cx="8222100" cy="8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Times New Roman"/>
                <a:ea typeface="Times New Roman"/>
                <a:cs typeface="Times New Roman"/>
                <a:sym typeface="Times New Roman"/>
              </a:rPr>
              <a:t>Thank you for you time!</a:t>
            </a:r>
            <a:r>
              <a:rPr lang="en" sz="5100"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51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4" name="Google Shape;184;p24"/>
          <p:cNvSpPr txBox="1"/>
          <p:nvPr>
            <p:ph idx="1" type="subTitle"/>
          </p:nvPr>
        </p:nvSpPr>
        <p:spPr>
          <a:xfrm>
            <a:off x="367425" y="3963350"/>
            <a:ext cx="3352200" cy="7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i="1" lang="en" sz="5042" u="sng"/>
              <a:t>Questions?</a:t>
            </a:r>
            <a:endParaRPr i="1" sz="5042" u="sng"/>
          </a:p>
        </p:txBody>
      </p:sp>
      <p:sp>
        <p:nvSpPr>
          <p:cNvPr id="185" name="Google Shape;185;p24"/>
          <p:cNvSpPr txBox="1"/>
          <p:nvPr/>
        </p:nvSpPr>
        <p:spPr>
          <a:xfrm>
            <a:off x="288725" y="2680975"/>
            <a:ext cx="888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GCC </a:t>
            </a: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Engineering</a:t>
            </a: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Club, </a:t>
            </a: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Anyell Mata, Dr. Tim Frank, NASA, ANSR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633850" y="2333250"/>
            <a:ext cx="2177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Thanks to:</a:t>
            </a:r>
            <a:endParaRPr sz="1900" u="sng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9350" y="3794512"/>
            <a:ext cx="971021" cy="12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7075" y="3629300"/>
            <a:ext cx="1712905" cy="14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4700" y="3707749"/>
            <a:ext cx="1049574" cy="131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3038" y="3668535"/>
            <a:ext cx="1657074" cy="13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100" y="946547"/>
            <a:ext cx="4223250" cy="37550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>
            <p:ph type="title"/>
          </p:nvPr>
        </p:nvSpPr>
        <p:spPr>
          <a:xfrm>
            <a:off x="0" y="294725"/>
            <a:ext cx="4937400" cy="10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900" u="sng">
                <a:solidFill>
                  <a:srgbClr val="FFFFFF"/>
                </a:solidFill>
              </a:rPr>
              <a:t>Our</a:t>
            </a:r>
            <a:r>
              <a:rPr i="1" lang="en" sz="3900" u="sng">
                <a:solidFill>
                  <a:srgbClr val="FFFFFF"/>
                </a:solidFill>
              </a:rPr>
              <a:t> Team Objectives</a:t>
            </a:r>
            <a:endParaRPr i="1" sz="3900" u="sng">
              <a:solidFill>
                <a:srgbClr val="FFFFFF"/>
              </a:solidFill>
            </a:endParaRPr>
          </a:p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297250" y="1422300"/>
            <a:ext cx="5197800" cy="28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9368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10399">
                <a:solidFill>
                  <a:srgbClr val="FFFFFF"/>
                </a:solidFill>
              </a:rPr>
              <a:t>Work socially distanced</a:t>
            </a:r>
            <a:endParaRPr sz="10399">
              <a:solidFill>
                <a:srgbClr val="FFFFFF"/>
              </a:solidFill>
            </a:endParaRPr>
          </a:p>
          <a:p>
            <a:pPr indent="-39368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10399">
                <a:solidFill>
                  <a:srgbClr val="FFFFFF"/>
                </a:solidFill>
              </a:rPr>
              <a:t>Construct three payloads</a:t>
            </a:r>
            <a:endParaRPr sz="10399">
              <a:solidFill>
                <a:srgbClr val="FFFFFF"/>
              </a:solidFill>
            </a:endParaRPr>
          </a:p>
          <a:p>
            <a:pPr indent="-39368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10399">
                <a:solidFill>
                  <a:srgbClr val="FFFFFF"/>
                </a:solidFill>
              </a:rPr>
              <a:t>Record video of the flight</a:t>
            </a:r>
            <a:endParaRPr sz="10399">
              <a:solidFill>
                <a:srgbClr val="FFFFFF"/>
              </a:solidFill>
            </a:endParaRPr>
          </a:p>
          <a:p>
            <a:pPr indent="-39368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 sz="10399">
                <a:solidFill>
                  <a:srgbClr val="FFFFFF"/>
                </a:solidFill>
              </a:rPr>
              <a:t>Record &amp; Analyze Data</a:t>
            </a:r>
            <a:endParaRPr sz="10399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16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110150" y="152272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Sensors &amp; Components</a:t>
            </a:r>
            <a:endParaRPr u="sng"/>
          </a:p>
        </p:txBody>
      </p:sp>
      <p:sp>
        <p:nvSpPr>
          <p:cNvPr id="104" name="Google Shape;104;p15"/>
          <p:cNvSpPr txBox="1"/>
          <p:nvPr>
            <p:ph idx="4294967295" type="body"/>
          </p:nvPr>
        </p:nvSpPr>
        <p:spPr>
          <a:xfrm>
            <a:off x="354900" y="1378725"/>
            <a:ext cx="38709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rgbClr val="FFFFFF"/>
                </a:solidFill>
              </a:rPr>
              <a:t>Arduino UNO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rgbClr val="FFFFFF"/>
                </a:solidFill>
              </a:rPr>
              <a:t>TMP 36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rgbClr val="FFFFFF"/>
                </a:solidFill>
              </a:rPr>
              <a:t>LIS3DH Accelerometer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ASDX Pressure Sensor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105" name="Google Shape;105;p15"/>
          <p:cNvSpPr txBox="1"/>
          <p:nvPr>
            <p:ph idx="4294967295" type="body"/>
          </p:nvPr>
        </p:nvSpPr>
        <p:spPr>
          <a:xfrm>
            <a:off x="4225800" y="1093150"/>
            <a:ext cx="4563300" cy="3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Si7021 Humidity Sensor</a:t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rgbClr val="FFFFFF"/>
                </a:solidFill>
              </a:rPr>
              <a:t>Micro SD Card Reader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Runcam 2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UV blocking Lens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7.4 V Li-ion Battery</a:t>
            </a:r>
            <a:endParaRPr sz="2500">
              <a:solidFill>
                <a:schemeClr val="lt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24920" l="0" r="0" t="54075"/>
          <a:stretch/>
        </p:blipFill>
        <p:spPr>
          <a:xfrm>
            <a:off x="0" y="4063199"/>
            <a:ext cx="9144000" cy="108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460950" y="2292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u="sng"/>
              <a:t>Software Overview</a:t>
            </a:r>
            <a:endParaRPr sz="3900" u="sng"/>
          </a:p>
        </p:txBody>
      </p:sp>
      <p:sp>
        <p:nvSpPr>
          <p:cNvPr id="112" name="Google Shape;112;p16"/>
          <p:cNvSpPr txBox="1"/>
          <p:nvPr/>
        </p:nvSpPr>
        <p:spPr>
          <a:xfrm>
            <a:off x="3167650" y="1658550"/>
            <a:ext cx="317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Arduino IDE</a:t>
            </a:r>
            <a:endParaRPr sz="3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42941" t="0"/>
          <a:stretch/>
        </p:blipFill>
        <p:spPr>
          <a:xfrm>
            <a:off x="240000" y="1838575"/>
            <a:ext cx="2847602" cy="28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 b="0" l="0" r="14244" t="0"/>
          <a:stretch/>
        </p:blipFill>
        <p:spPr>
          <a:xfrm>
            <a:off x="3167650" y="2428050"/>
            <a:ext cx="2878125" cy="20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5">
            <a:alphaModFix/>
          </a:blip>
          <a:srcRect b="22460" l="0" r="61907" t="22460"/>
          <a:stretch/>
        </p:blipFill>
        <p:spPr>
          <a:xfrm>
            <a:off x="6133225" y="2302225"/>
            <a:ext cx="2847600" cy="217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33901" y="3005525"/>
            <a:ext cx="2189650" cy="164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type="title"/>
          </p:nvPr>
        </p:nvSpPr>
        <p:spPr>
          <a:xfrm>
            <a:off x="187125" y="1404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u="sng"/>
              <a:t>Payload Builds x3</a:t>
            </a:r>
            <a:endParaRPr sz="3900" u="sng"/>
          </a:p>
        </p:txBody>
      </p:sp>
      <p:grpSp>
        <p:nvGrpSpPr>
          <p:cNvPr id="122" name="Google Shape;122;p17"/>
          <p:cNvGrpSpPr/>
          <p:nvPr/>
        </p:nvGrpSpPr>
        <p:grpSpPr>
          <a:xfrm>
            <a:off x="5045513" y="298448"/>
            <a:ext cx="4033349" cy="4382980"/>
            <a:chOff x="4984375" y="555498"/>
            <a:chExt cx="4033349" cy="4382980"/>
          </a:xfrm>
        </p:grpSpPr>
        <p:pic>
          <p:nvPicPr>
            <p:cNvPr id="123" name="Google Shape;123;p17"/>
            <p:cNvPicPr preferRelativeResize="0"/>
            <p:nvPr/>
          </p:nvPicPr>
          <p:blipFill rotWithShape="1">
            <a:blip r:embed="rId4">
              <a:alphaModFix/>
            </a:blip>
            <a:srcRect b="0" l="0" r="0" t="13005"/>
            <a:stretch/>
          </p:blipFill>
          <p:spPr>
            <a:xfrm>
              <a:off x="4984375" y="2952900"/>
              <a:ext cx="1711864" cy="1985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24126" y="555498"/>
              <a:ext cx="1857516" cy="230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18625" y="832289"/>
              <a:ext cx="1799099" cy="20240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17"/>
          <p:cNvSpPr txBox="1"/>
          <p:nvPr/>
        </p:nvSpPr>
        <p:spPr>
          <a:xfrm>
            <a:off x="444050" y="1032450"/>
            <a:ext cx="3729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Foamboard case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Soldered circuit board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UV protective lens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Lamp rod attachment 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7">
            <a:alphaModFix/>
          </a:blip>
          <a:srcRect b="31440" l="18379" r="17042" t="35998"/>
          <a:stretch/>
        </p:blipFill>
        <p:spPr>
          <a:xfrm>
            <a:off x="187125" y="3184650"/>
            <a:ext cx="4510848" cy="170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311700" y="3062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/>
              <a:t>LIS3DH Accelerometer Data</a:t>
            </a:r>
            <a:endParaRPr sz="3500" u="sng"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75" y="1145050"/>
            <a:ext cx="5407951" cy="33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5842425" y="1235925"/>
            <a:ext cx="3100800" cy="28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ata: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Scaled to ± 2g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Burst: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86 mins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Descend: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Duration: 35 mins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Total time: 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121 mins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6050" y="153400"/>
            <a:ext cx="847184" cy="7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229425" y="367200"/>
            <a:ext cx="5407800" cy="7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u="sng"/>
              <a:t> ASDX Pressure Sensor</a:t>
            </a:r>
            <a:endParaRPr sz="3800" u="sng"/>
          </a:p>
        </p:txBody>
      </p:sp>
      <p:sp>
        <p:nvSpPr>
          <p:cNvPr id="141" name="Google Shape;141;p19"/>
          <p:cNvSpPr txBox="1"/>
          <p:nvPr/>
        </p:nvSpPr>
        <p:spPr>
          <a:xfrm>
            <a:off x="5637225" y="1857100"/>
            <a:ext cx="31440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Pressure in 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Phoenix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area: 14.80 psi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 86 mins balloon begins to fall and increase pressure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Lowest psi recorded: 0.14 psi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25" y="332437"/>
            <a:ext cx="957700" cy="96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24" y="1504850"/>
            <a:ext cx="5100075" cy="29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259000" y="245572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u="sng"/>
              <a:t>TMP36 Temperature Data</a:t>
            </a:r>
            <a:endParaRPr sz="3280" u="sng"/>
          </a:p>
        </p:txBody>
      </p:sp>
      <p:sp>
        <p:nvSpPr>
          <p:cNvPr id="149" name="Google Shape;149;p20"/>
          <p:cNvSpPr txBox="1"/>
          <p:nvPr/>
        </p:nvSpPr>
        <p:spPr>
          <a:xfrm>
            <a:off x="4877900" y="1874437"/>
            <a:ext cx="20880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Interior Temperature</a:t>
            </a:r>
            <a:endParaRPr sz="15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Min:</a:t>
            </a:r>
            <a:endParaRPr b="1"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Approximately </a:t>
            </a:r>
            <a:r>
              <a:rPr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16 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℉</a:t>
            </a:r>
            <a:r>
              <a:rPr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104 - 107 mins during descent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Temperature at burst</a:t>
            </a:r>
            <a:r>
              <a:rPr b="1"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b="1"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Approximately 77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℉ Highest point in stratosphere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6934425" y="1908513"/>
            <a:ext cx="2283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Exterior Temperature</a:t>
            </a:r>
            <a:endParaRPr sz="1500" u="sng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Min during ascent: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Approximately 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-35 ℉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Around 42 - 47 mins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Min during descent: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Approximately -60 ℉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Around 90 - 96 mins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0100"/>
            <a:ext cx="4682625" cy="268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7750" y="159725"/>
            <a:ext cx="1154525" cy="11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505313" y="1000500"/>
            <a:ext cx="397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Temperature 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fluctuates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through different atmosphere layers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284250" y="199625"/>
            <a:ext cx="41904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u="sng"/>
              <a:t>Humidity Data</a:t>
            </a:r>
            <a:endParaRPr sz="3900" u="sng"/>
          </a:p>
        </p:txBody>
      </p:sp>
      <p:sp>
        <p:nvSpPr>
          <p:cNvPr id="159" name="Google Shape;159;p21"/>
          <p:cNvSpPr txBox="1"/>
          <p:nvPr/>
        </p:nvSpPr>
        <p:spPr>
          <a:xfrm>
            <a:off x="6787925" y="1941175"/>
            <a:ext cx="1978200" cy="24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00" y="1426952"/>
            <a:ext cx="5640149" cy="33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5377300" y="1426950"/>
            <a:ext cx="35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9050" y="118225"/>
            <a:ext cx="1866425" cy="14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5963800" y="1642150"/>
            <a:ext cx="28674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Temperature matches humidity graph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Humidity rose and fell through different 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atmosphere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layers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Silica gel 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retained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moisture upon landing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